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370" r:id="rId3"/>
    <p:sldId id="371" r:id="rId4"/>
    <p:sldId id="410" r:id="rId5"/>
    <p:sldId id="394" r:id="rId6"/>
    <p:sldId id="422" r:id="rId7"/>
    <p:sldId id="395" r:id="rId8"/>
    <p:sldId id="423" r:id="rId9"/>
    <p:sldId id="424" r:id="rId10"/>
    <p:sldId id="425" r:id="rId11"/>
    <p:sldId id="426" r:id="rId12"/>
    <p:sldId id="427" r:id="rId13"/>
    <p:sldId id="428" r:id="rId14"/>
    <p:sldId id="429" r:id="rId15"/>
    <p:sldId id="401" r:id="rId16"/>
    <p:sldId id="430" r:id="rId17"/>
    <p:sldId id="431" r:id="rId18"/>
    <p:sldId id="432" r:id="rId19"/>
    <p:sldId id="433" r:id="rId20"/>
    <p:sldId id="434" r:id="rId2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Tahoma" panose="020B0604030504040204" pitchFamily="34" charset="0"/>
      <p:regular r:id="rId27"/>
      <p:bold r:id="rId28"/>
    </p:embeddedFont>
    <p:embeddedFont>
      <p:font typeface="华文新魏" panose="02010800040101010101" pitchFamily="2" charset="-122"/>
      <p:regular r:id="rId29"/>
    </p:embeddedFont>
    <p:embeddedFont>
      <p:font typeface="微软雅黑" panose="020B0503020204020204" pitchFamily="34" charset="-122"/>
      <p:regular r:id="rId30"/>
      <p:bold r:id="rId3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317" autoAdjust="0"/>
  </p:normalViewPr>
  <p:slideViewPr>
    <p:cSldViewPr>
      <p:cViewPr varScale="1">
        <p:scale>
          <a:sx n="110" d="100"/>
          <a:sy n="110" d="100"/>
        </p:scale>
        <p:origin x="1644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922CC2-03D1-41F4-A925-CE1BBD39136B}" type="datetimeFigureOut">
              <a:rPr lang="zh-CN" altLang="en-US" smtClean="0"/>
              <a:pPr/>
              <a:t>2023/9/26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ABF9C2-2F29-4D20-877D-FFCAB441E50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BC3F78A9-2175-2BA1-2160-827AE89CF9B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49C00124-A67F-4579-23DA-4B800B3DDA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</a:rPr>
              <a:t>网络进程之间的通信通过</a:t>
            </a:r>
            <a:r>
              <a:rPr lang="en-US" altLang="zh-CN">
                <a:latin typeface="Arial" panose="020B0604020202020204" pitchFamily="34" charset="0"/>
              </a:rPr>
              <a:t>SOCKET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13980-3414-40AF-B9EA-6E44BECFD19D}" type="datetime1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C3B13-4473-47ED-816C-29A1E737318A}" type="datetime1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DE4B6-38DE-444B-B93E-91504A158F11}" type="datetime1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AAA85-2DD4-4479-B2A7-F948C9760E32}" type="datetime1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41235-50FE-43B6-9A39-1F5D6474491E}" type="datetime1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E5EC2-E76C-4B1C-9AF5-1324ECE452AC}" type="datetime1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922BD-758D-4CF6-A25A-E4EBCD819C24}" type="datetime1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CC862-B47B-42C9-A834-A586FBC4B845}" type="datetime1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3D619-2992-4B8A-BC43-310B6CB350F5}" type="datetime1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F9432-F98F-4D97-ACF9-B179C0976551}" type="datetime1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E5409-3D86-4B95-99FF-23C03D2DF3BC}" type="datetime1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0F4BD-8389-478A-8534-76179DBD5538}" type="datetime1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85786" y="1285860"/>
            <a:ext cx="7772400" cy="1523494"/>
          </a:xfrm>
        </p:spPr>
        <p:txBody>
          <a:bodyPr>
            <a:spAutoFit/>
          </a:bodyPr>
          <a:lstStyle/>
          <a:p>
            <a:pPr marL="273050" indent="-273050" algn="ctr" eaLnBrk="1" hangingPunct="1">
              <a:spcBef>
                <a:spcPts val="575"/>
              </a:spcBef>
              <a:buClr>
                <a:schemeClr val="accent1"/>
              </a:buClr>
              <a:buSzPct val="85000"/>
              <a:buFontTx/>
              <a:buNone/>
              <a:defRPr/>
            </a:pPr>
            <a:r>
              <a:rPr lang="en-US" altLang="zh-CN" sz="4400" b="1" dirty="0">
                <a:solidFill>
                  <a:srgbClr val="FF0000"/>
                </a:solidFill>
                <a:ea typeface="楷体_GB2312" pitchFamily="49" charset="-122"/>
              </a:rPr>
              <a:t>Socket</a:t>
            </a:r>
            <a:r>
              <a:rPr lang="zh-CN" altLang="en-US" sz="4400" b="1" dirty="0">
                <a:solidFill>
                  <a:srgbClr val="FF0000"/>
                </a:solidFill>
                <a:ea typeface="楷体_GB2312" pitchFamily="49" charset="-122"/>
              </a:rPr>
              <a:t>编程实例</a:t>
            </a:r>
            <a:endParaRPr lang="en-US" altLang="zh-CN" sz="4400" b="1" dirty="0">
              <a:solidFill>
                <a:srgbClr val="FF0000"/>
              </a:solidFill>
              <a:ea typeface="楷体_GB2312" pitchFamily="49" charset="-122"/>
            </a:endParaRPr>
          </a:p>
          <a:p>
            <a:pPr marL="273050" indent="-273050" algn="ctr" eaLnBrk="1" hangingPunct="1">
              <a:spcBef>
                <a:spcPts val="575"/>
              </a:spcBef>
              <a:buClr>
                <a:schemeClr val="accent1"/>
              </a:buClr>
              <a:buSzPct val="85000"/>
              <a:buFontTx/>
              <a:buNone/>
              <a:defRPr/>
            </a:pPr>
            <a:endParaRPr lang="en-US" altLang="zh-CN" sz="4400" b="1" dirty="0">
              <a:solidFill>
                <a:srgbClr val="FF0000"/>
              </a:solidFill>
              <a:ea typeface="楷体_GB2312" pitchFamily="49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C2A0111-02F3-425E-B584-527E27555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9E0DD-16B4-460F-AB97-7C214E798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VerySimpleServer</a:t>
            </a:r>
            <a:endParaRPr lang="zh-CN" altLang="en-US" sz="2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60E6A6DF-5722-43BF-8DF2-242547F9F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554" y="1045741"/>
            <a:ext cx="8712968" cy="504056"/>
          </a:xfrm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>
              <a:buFont typeface="Wingdings" pitchFamily="2" charset="2"/>
              <a:buChar char="p"/>
              <a:defRPr/>
            </a:pPr>
            <a:r>
              <a:rPr lang="en-US" altLang="zh-CN" sz="22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Server.cpp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1CA73DD-539B-4BE8-B226-E0EC911C68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554" y="1551707"/>
            <a:ext cx="8712968" cy="5169768"/>
          </a:xfrm>
          <a:prstGeom prst="rect">
            <a:avLst/>
          </a:prstGeom>
          <a:solidFill>
            <a:schemeClr val="accent6">
              <a:lumMod val="75000"/>
              <a:alpha val="44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void main(){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u_long blockMode = 1;	//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将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srvSock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设为非阻塞模式以监听客户连接请求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zh-CN" altLang="en-US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if ((rtn = </a:t>
            </a:r>
            <a:r>
              <a:rPr lang="en-US" altLang="zh-CN" sz="1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ioctlsocket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(</a:t>
            </a:r>
            <a:r>
              <a:rPr lang="en-US" altLang="zh-CN" sz="1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srvSocket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, FIONBIO, &amp;blockMode) == SOCKET_ERROR)) 	{ 		//FIONBIO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：允许或禁止套接口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s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的非阻塞模式。</a:t>
            </a:r>
          </a:p>
          <a:p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cout &lt;&lt; "ioctlsocket() failed with error!\n";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return;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}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cout &lt;&lt; "ioctlsocket() for server socket ok! Waiting for client connection and data\n";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…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03287D-7D5F-4EFB-8E93-140A90904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7" name="圆角矩形标注 3">
            <a:extLst>
              <a:ext uri="{FF2B5EF4-FFF2-40B4-BE49-F238E27FC236}">
                <a16:creationId xmlns:a16="http://schemas.microsoft.com/office/drawing/2014/main" id="{56BCF011-9DC5-439F-BA2F-569DDD0CACC7}"/>
              </a:ext>
            </a:extLst>
          </p:cNvPr>
          <p:cNvSpPr/>
          <p:nvPr/>
        </p:nvSpPr>
        <p:spPr>
          <a:xfrm>
            <a:off x="1979712" y="2441862"/>
            <a:ext cx="5544616" cy="1008111"/>
          </a:xfrm>
          <a:prstGeom prst="wedgeRoundRectCallout">
            <a:avLst>
              <a:gd name="adj1" fmla="val -34602"/>
              <a:gd name="adj2" fmla="val 88419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调用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ioctlsocket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，将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srvSocket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改为非阻塞模式，改成反复检查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fd_set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元素的状态，看每个元素对应的句柄是否可读或可写。也就是把阻塞模式改为轮询模式。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21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9E0DD-16B4-460F-AB97-7C214E798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VerySimpleServer</a:t>
            </a:r>
            <a:endParaRPr lang="zh-CN" altLang="en-US" sz="2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60E6A6DF-5722-43BF-8DF2-242547F9F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554" y="1045741"/>
            <a:ext cx="8712968" cy="504056"/>
          </a:xfrm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>
              <a:buFont typeface="Wingdings" pitchFamily="2" charset="2"/>
              <a:buChar char="p"/>
              <a:defRPr/>
            </a:pPr>
            <a:r>
              <a:rPr lang="en-US" altLang="zh-CN" sz="22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Server.cpp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1CA73DD-539B-4BE8-B226-E0EC911C68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554" y="1551707"/>
            <a:ext cx="8712968" cy="5169768"/>
          </a:xfrm>
          <a:prstGeom prst="rect">
            <a:avLst/>
          </a:prstGeom>
          <a:solidFill>
            <a:schemeClr val="accent6">
              <a:lumMod val="75000"/>
              <a:alpha val="44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void main(){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while(true){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//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清空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rfds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和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wfds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数组</a:t>
            </a:r>
          </a:p>
          <a:p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FD_ZERO(&amp;rfds);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FD_ZERO(&amp;wfds);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</a:t>
            </a:r>
            <a:endParaRPr lang="zh-CN" altLang="en-US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FD_SET(</a:t>
            </a:r>
            <a:r>
              <a:rPr lang="en-US" altLang="zh-CN" sz="1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srvSocket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, &amp;</a:t>
            </a:r>
            <a:r>
              <a:rPr lang="en-US" altLang="zh-CN" sz="1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rfds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);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//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如果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first_connetion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为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true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，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sessionSocket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还没有产生</a:t>
            </a:r>
          </a:p>
          <a:p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if (!first_connetion) {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	if (sessionSocket != INVALID_SOCKET) {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		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	FD_SET(sessionSocket, &amp;rfds);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		FD_SET(sessionSocket, &amp;wfds);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	}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}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…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}	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zh-CN" altLang="en-US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03287D-7D5F-4EFB-8E93-140A90904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8" name="圆角矩形标注 3">
            <a:extLst>
              <a:ext uri="{FF2B5EF4-FFF2-40B4-BE49-F238E27FC236}">
                <a16:creationId xmlns:a16="http://schemas.microsoft.com/office/drawing/2014/main" id="{5EC67E4C-237F-4AE7-9499-672F0593F6E6}"/>
              </a:ext>
            </a:extLst>
          </p:cNvPr>
          <p:cNvSpPr/>
          <p:nvPr/>
        </p:nvSpPr>
        <p:spPr>
          <a:xfrm>
            <a:off x="2893571" y="1297769"/>
            <a:ext cx="3686810" cy="536570"/>
          </a:xfrm>
          <a:prstGeom prst="wedgeRoundRectCallout">
            <a:avLst>
              <a:gd name="adj1" fmla="val -46453"/>
              <a:gd name="adj2" fmla="val 91365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每次循环开始，清空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rfds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和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wfds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数组。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9" name="圆角矩形标注 3">
            <a:extLst>
              <a:ext uri="{FF2B5EF4-FFF2-40B4-BE49-F238E27FC236}">
                <a16:creationId xmlns:a16="http://schemas.microsoft.com/office/drawing/2014/main" id="{FDF62907-FE07-45F5-97CB-31442FF8FE29}"/>
              </a:ext>
            </a:extLst>
          </p:cNvPr>
          <p:cNvSpPr/>
          <p:nvPr/>
        </p:nvSpPr>
        <p:spPr>
          <a:xfrm>
            <a:off x="4067944" y="2233764"/>
            <a:ext cx="4716016" cy="1041622"/>
          </a:xfrm>
          <a:prstGeom prst="wedgeRoundRectCallout">
            <a:avLst>
              <a:gd name="adj1" fmla="val -62049"/>
              <a:gd name="adj2" fmla="val 55106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将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srvSocket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加入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rfds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数组</a:t>
            </a:r>
          </a:p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即：当客户端连接请求到来时，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rfds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数组里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srvSocket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对应的的状态为可读因此这条语句的作用就是：设置等待客户连接请求</a:t>
            </a:r>
          </a:p>
        </p:txBody>
      </p:sp>
      <p:sp>
        <p:nvSpPr>
          <p:cNvPr id="10" name="圆角矩形标注 3">
            <a:extLst>
              <a:ext uri="{FF2B5EF4-FFF2-40B4-BE49-F238E27FC236}">
                <a16:creationId xmlns:a16="http://schemas.microsoft.com/office/drawing/2014/main" id="{0C46EC98-C9A4-4FD1-A86E-0310068DEC4B}"/>
              </a:ext>
            </a:extLst>
          </p:cNvPr>
          <p:cNvSpPr/>
          <p:nvPr/>
        </p:nvSpPr>
        <p:spPr>
          <a:xfrm>
            <a:off x="2339752" y="5469855"/>
            <a:ext cx="6602694" cy="1251620"/>
          </a:xfrm>
          <a:prstGeom prst="wedgeRoundRectCallout">
            <a:avLst>
              <a:gd name="adj1" fmla="val -15597"/>
              <a:gd name="adj2" fmla="val -86585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如果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sessionSocket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是有效的，将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sessionSocket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加入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rfds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数组和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wfds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数组</a:t>
            </a:r>
          </a:p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当客户端发送数据过来时，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rfds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数组里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sessionSocket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的对应的状态为可读；当可以发送数据到客户端时，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wfds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数组里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sessionSocket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的对应的状态为可写。因此上面二条语句的作用就是：设置等待会话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SOKCET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可接受数据或可发送数据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AFE17D8-4212-45A0-A5CE-83C0FCDCDE2F}"/>
              </a:ext>
            </a:extLst>
          </p:cNvPr>
          <p:cNvSpPr/>
          <p:nvPr/>
        </p:nvSpPr>
        <p:spPr>
          <a:xfrm>
            <a:off x="2893570" y="4275642"/>
            <a:ext cx="3910677" cy="9905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85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9E0DD-16B4-460F-AB97-7C214E798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VerySimpleServer</a:t>
            </a:r>
            <a:endParaRPr lang="zh-CN" altLang="en-US" sz="2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60E6A6DF-5722-43BF-8DF2-242547F9F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554" y="1045741"/>
            <a:ext cx="8712968" cy="504056"/>
          </a:xfrm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>
              <a:buFont typeface="Wingdings" pitchFamily="2" charset="2"/>
              <a:buChar char="p"/>
              <a:defRPr/>
            </a:pPr>
            <a:r>
              <a:rPr lang="en-US" altLang="zh-CN" sz="22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Server.cpp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1CA73DD-539B-4BE8-B226-E0EC911C68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554" y="1551707"/>
            <a:ext cx="8712968" cy="5169768"/>
          </a:xfrm>
          <a:prstGeom prst="rect">
            <a:avLst/>
          </a:prstGeom>
          <a:solidFill>
            <a:schemeClr val="accent6">
              <a:lumMod val="75000"/>
              <a:alpha val="44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void main(){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while(true){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int nTotal = </a:t>
            </a:r>
            <a:r>
              <a:rPr lang="en-US" altLang="zh-CN" sz="1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select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(0, &amp;</a:t>
            </a:r>
            <a:r>
              <a:rPr lang="en-US" altLang="zh-CN" sz="1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rfds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, &amp;</a:t>
            </a:r>
            <a:r>
              <a:rPr lang="en-US" altLang="zh-CN" sz="1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wfds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, NULL, NULL);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…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}	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zh-CN" altLang="en-US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03287D-7D5F-4EFB-8E93-140A90904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12" name="圆角矩形标注 3">
            <a:extLst>
              <a:ext uri="{FF2B5EF4-FFF2-40B4-BE49-F238E27FC236}">
                <a16:creationId xmlns:a16="http://schemas.microsoft.com/office/drawing/2014/main" id="{83ECDF93-C62E-4998-B36D-76F3AEB9F0D0}"/>
              </a:ext>
            </a:extLst>
          </p:cNvPr>
          <p:cNvSpPr/>
          <p:nvPr/>
        </p:nvSpPr>
        <p:spPr>
          <a:xfrm>
            <a:off x="899592" y="2132856"/>
            <a:ext cx="7560840" cy="1684164"/>
          </a:xfrm>
          <a:prstGeom prst="wedgeRoundRectCallout">
            <a:avLst>
              <a:gd name="adj1" fmla="val -13400"/>
              <a:gd name="adj2" fmla="val 76383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select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工作原理：传入要监听的文件描述符集合（可读、可写，有异常）开始监听，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select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处于阻塞状态。</a:t>
            </a:r>
          </a:p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当有可读写事件发生或设置的等待时间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timeout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到了就会返回，返回之前自动去除集合中无事件发生的文件描述符，返回时传出有事件发生的文件描述符集合。</a:t>
            </a:r>
          </a:p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但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select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传出的集合并没有告诉用户集合中包括哪几个就绪的文件描述符，需要用户后续进行遍历操作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(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通过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FD_ISSET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检查每个文件描述符的状态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)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。</a:t>
            </a:r>
          </a:p>
        </p:txBody>
      </p:sp>
      <p:sp>
        <p:nvSpPr>
          <p:cNvPr id="13" name="圆角矩形标注 3">
            <a:extLst>
              <a:ext uri="{FF2B5EF4-FFF2-40B4-BE49-F238E27FC236}">
                <a16:creationId xmlns:a16="http://schemas.microsoft.com/office/drawing/2014/main" id="{50974145-B197-4068-B81B-29AB847BB321}"/>
              </a:ext>
            </a:extLst>
          </p:cNvPr>
          <p:cNvSpPr/>
          <p:nvPr/>
        </p:nvSpPr>
        <p:spPr>
          <a:xfrm>
            <a:off x="2627784" y="4797152"/>
            <a:ext cx="5760640" cy="1298056"/>
          </a:xfrm>
          <a:prstGeom prst="wedgeRoundRectCallout">
            <a:avLst>
              <a:gd name="adj1" fmla="val -23062"/>
              <a:gd name="adj2" fmla="val -69864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开始等待，等待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rfds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里是否有输入事件，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wfds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里是否有可写事件</a:t>
            </a:r>
          </a:p>
          <a:p>
            <a:pPr>
              <a:lnSpc>
                <a:spcPct val="125000"/>
              </a:lnSpc>
            </a:pP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The select function returns the total number of socket handles that are ready and contained in the fd_set structure</a:t>
            </a:r>
          </a:p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返回总共可以读或写的文件描述符个数</a:t>
            </a:r>
          </a:p>
        </p:txBody>
      </p:sp>
    </p:spTree>
    <p:extLst>
      <p:ext uri="{BB962C8B-B14F-4D97-AF65-F5344CB8AC3E}">
        <p14:creationId xmlns:p14="http://schemas.microsoft.com/office/powerpoint/2010/main" val="382942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9E0DD-16B4-460F-AB97-7C214E798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VerySimpleServer</a:t>
            </a:r>
            <a:endParaRPr lang="zh-CN" altLang="en-US" sz="2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60E6A6DF-5722-43BF-8DF2-242547F9F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554" y="1045741"/>
            <a:ext cx="8712968" cy="504056"/>
          </a:xfrm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>
              <a:buFont typeface="Wingdings" pitchFamily="2" charset="2"/>
              <a:buChar char="p"/>
              <a:defRPr/>
            </a:pPr>
            <a:r>
              <a:rPr lang="en-US" altLang="zh-CN" sz="22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Server.cpp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1CA73DD-539B-4BE8-B226-E0EC911C68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554" y="1551706"/>
            <a:ext cx="8712968" cy="5306293"/>
          </a:xfrm>
          <a:prstGeom prst="rect">
            <a:avLst/>
          </a:prstGeom>
          <a:solidFill>
            <a:schemeClr val="accent6">
              <a:lumMod val="75000"/>
              <a:alpha val="44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void main(){</a:t>
            </a:r>
          </a:p>
          <a:p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while(true){</a:t>
            </a:r>
          </a:p>
          <a:p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        if (</a:t>
            </a: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FD_ISSET(srvSocket, &amp;rfds)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) {</a:t>
            </a:r>
          </a:p>
          <a:p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</a:t>
            </a: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nTotal--;   </a:t>
            </a:r>
            <a:endParaRPr lang="zh-CN" altLang="en-US" sz="14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    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//</a:t>
            </a:r>
            <a:r>
              <a:rPr lang="zh-CN" altLang="en-US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产生会话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SOCKET</a:t>
            </a:r>
          </a:p>
          <a:p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    </a:t>
            </a: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sessionSocket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 = </a:t>
            </a: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accept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(</a:t>
            </a: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srvSocket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, (LPSOCKADDR)&amp;clientAddr, &amp;addrLen);</a:t>
            </a:r>
          </a:p>
          <a:p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    if (sessionSocket != INVALID_SOCKET)</a:t>
            </a:r>
          </a:p>
          <a:p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         	printf("Socket listen one client request!\n");</a:t>
            </a:r>
          </a:p>
          <a:p>
            <a:endParaRPr lang="en-US" altLang="zh-CN" sz="1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   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if ((rtn = </a:t>
            </a: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ioctlsocket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(</a:t>
            </a: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sessionSocket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, FIONBIO, &amp;blockMode) == SOCKET_ERROR)) {</a:t>
            </a:r>
          </a:p>
          <a:p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	cout &lt;&lt; "ioctlsocket() failed with error!\n";</a:t>
            </a:r>
          </a:p>
          <a:p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	return;</a:t>
            </a:r>
          </a:p>
          <a:p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   }</a:t>
            </a:r>
          </a:p>
          <a:p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  cout &lt;&lt; "ioctlsocket() for session socket ok! Waiting for client connection and data\n";</a:t>
            </a:r>
          </a:p>
          <a:p>
            <a:endParaRPr lang="en-US" altLang="zh-CN" sz="1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r>
              <a:rPr lang="zh-CN" altLang="en-US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               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FD_SET(sessionSocket, &amp;rfds);</a:t>
            </a:r>
          </a:p>
          <a:p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  FD_SET(sessionSocket, &amp;wfds);</a:t>
            </a:r>
          </a:p>
          <a:p>
            <a:endParaRPr lang="en-US" altLang="zh-CN" sz="1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   first_connetion = false;</a:t>
            </a:r>
          </a:p>
          <a:p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         }</a:t>
            </a:r>
          </a:p>
          <a:p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        …</a:t>
            </a:r>
          </a:p>
          <a:p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}	</a:t>
            </a:r>
          </a:p>
          <a:p>
            <a:endParaRPr lang="en-US" altLang="zh-CN" sz="1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zh-CN" altLang="en-US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03287D-7D5F-4EFB-8E93-140A90904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8" name="圆角矩形标注 3">
            <a:extLst>
              <a:ext uri="{FF2B5EF4-FFF2-40B4-BE49-F238E27FC236}">
                <a16:creationId xmlns:a16="http://schemas.microsoft.com/office/drawing/2014/main" id="{EA61FE92-41EE-47E3-A380-2B770E694943}"/>
              </a:ext>
            </a:extLst>
          </p:cNvPr>
          <p:cNvSpPr/>
          <p:nvPr/>
        </p:nvSpPr>
        <p:spPr>
          <a:xfrm>
            <a:off x="2226195" y="1335610"/>
            <a:ext cx="4270717" cy="365125"/>
          </a:xfrm>
          <a:prstGeom prst="wedgeRoundRectCallout">
            <a:avLst>
              <a:gd name="adj1" fmla="val -32024"/>
              <a:gd name="adj2" fmla="val 145807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如果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srvSock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收到连接请求，接受客户连接请求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9" name="圆角矩形标注 3">
            <a:extLst>
              <a:ext uri="{FF2B5EF4-FFF2-40B4-BE49-F238E27FC236}">
                <a16:creationId xmlns:a16="http://schemas.microsoft.com/office/drawing/2014/main" id="{1FE383CB-16DD-44B4-90E4-6611A01D9F9E}"/>
              </a:ext>
            </a:extLst>
          </p:cNvPr>
          <p:cNvSpPr/>
          <p:nvPr/>
        </p:nvSpPr>
        <p:spPr>
          <a:xfrm>
            <a:off x="4067944" y="1839593"/>
            <a:ext cx="4846578" cy="725311"/>
          </a:xfrm>
          <a:prstGeom prst="wedgeRoundRectCallout">
            <a:avLst>
              <a:gd name="adj1" fmla="val -72645"/>
              <a:gd name="adj2" fmla="val 19126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因为客户端请求到来也算可读事件，因此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-1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，剩下的就是真正有可读事件的句柄个数（即有多少个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收到了数据）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0" name="圆角矩形标注 3">
            <a:extLst>
              <a:ext uri="{FF2B5EF4-FFF2-40B4-BE49-F238E27FC236}">
                <a16:creationId xmlns:a16="http://schemas.microsoft.com/office/drawing/2014/main" id="{7C2F0D4E-5BEC-4D58-96FA-38A71FE1F722}"/>
              </a:ext>
            </a:extLst>
          </p:cNvPr>
          <p:cNvSpPr/>
          <p:nvPr/>
        </p:nvSpPr>
        <p:spPr>
          <a:xfrm>
            <a:off x="246921" y="2852936"/>
            <a:ext cx="1811287" cy="686618"/>
          </a:xfrm>
          <a:prstGeom prst="wedgeRoundRectCallout">
            <a:avLst>
              <a:gd name="adj1" fmla="val 115036"/>
              <a:gd name="adj2" fmla="val 50269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把会话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设为非阻塞模式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1" name="圆角矩形标注 3">
            <a:extLst>
              <a:ext uri="{FF2B5EF4-FFF2-40B4-BE49-F238E27FC236}">
                <a16:creationId xmlns:a16="http://schemas.microsoft.com/office/drawing/2014/main" id="{5E888A39-CE9C-4F6B-B05F-EEEE7C863371}"/>
              </a:ext>
            </a:extLst>
          </p:cNvPr>
          <p:cNvSpPr/>
          <p:nvPr/>
        </p:nvSpPr>
        <p:spPr>
          <a:xfrm>
            <a:off x="5292080" y="4703075"/>
            <a:ext cx="3096344" cy="686618"/>
          </a:xfrm>
          <a:prstGeom prst="wedgeRoundRectCallout">
            <a:avLst>
              <a:gd name="adj1" fmla="val -71212"/>
              <a:gd name="adj2" fmla="val -16319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设置等待会话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SOKCET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可接受数据或可发送数据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4" name="圆角矩形标注 3">
            <a:extLst>
              <a:ext uri="{FF2B5EF4-FFF2-40B4-BE49-F238E27FC236}">
                <a16:creationId xmlns:a16="http://schemas.microsoft.com/office/drawing/2014/main" id="{FED9AF2D-291E-4A9A-B420-D634B138444A}"/>
              </a:ext>
            </a:extLst>
          </p:cNvPr>
          <p:cNvSpPr/>
          <p:nvPr/>
        </p:nvSpPr>
        <p:spPr>
          <a:xfrm>
            <a:off x="3456856" y="5852294"/>
            <a:ext cx="3096344" cy="686618"/>
          </a:xfrm>
          <a:prstGeom prst="wedgeRoundRectCallout">
            <a:avLst>
              <a:gd name="adj1" fmla="val -36865"/>
              <a:gd name="adj2" fmla="val -85801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已经产生了会话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，因此设为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377785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9E0DD-16B4-460F-AB97-7C214E798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238" y="23494"/>
            <a:ext cx="8229600" cy="922114"/>
          </a:xfrm>
        </p:spPr>
        <p:txBody>
          <a:bodyPr/>
          <a:lstStyle/>
          <a:p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VerySimpleServer</a:t>
            </a:r>
            <a:endParaRPr lang="zh-CN" altLang="en-US" sz="2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60E6A6DF-5722-43BF-8DF2-242547F9F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554" y="663819"/>
            <a:ext cx="8712968" cy="504056"/>
          </a:xfrm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>
              <a:buFont typeface="Wingdings" pitchFamily="2" charset="2"/>
              <a:buChar char="p"/>
              <a:defRPr/>
            </a:pPr>
            <a:r>
              <a:rPr lang="en-US" altLang="zh-CN" sz="22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Server.cpp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1CA73DD-539B-4BE8-B226-E0EC911C68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554" y="1199430"/>
            <a:ext cx="8712968" cy="5635075"/>
          </a:xfrm>
          <a:prstGeom prst="rect">
            <a:avLst/>
          </a:prstGeom>
          <a:solidFill>
            <a:schemeClr val="accent6">
              <a:lumMod val="75000"/>
              <a:alpha val="44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void main(){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while(true){</a:t>
            </a: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        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if (nTotal &gt; 0) {</a:t>
            </a:r>
            <a:r>
              <a:rPr lang="zh-CN" altLang="en-US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	</a:t>
            </a:r>
            <a:endParaRPr lang="en-US" altLang="zh-CN" sz="1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if (</a:t>
            </a: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FD_ISSET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(</a:t>
            </a: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sessionSocket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, &amp;</a:t>
            </a: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rfds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)) {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        //receiving data from client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        memset(recvBuf, '\0', 4096);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        rtn = </a:t>
            </a: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recv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(</a:t>
            </a: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sessionSocket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, </a:t>
            </a: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recvBuf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, 256, 0);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        if (rtn &gt; 0) {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                printf("Received %d bytes from client: %s\n", rtn, recvBuf);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        }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        else { 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                printf("Client leaving ...\n");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                closesocket(sessionSocket);  //</a:t>
            </a:r>
            <a:r>
              <a:rPr lang="zh-CN" altLang="en-US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既然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client</a:t>
            </a:r>
            <a:r>
              <a:rPr lang="zh-CN" altLang="en-US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离开了，就关闭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sessionSocket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                </a:t>
            </a: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nTotal--;	//</a:t>
            </a:r>
            <a:r>
              <a:rPr lang="zh-CN" altLang="en-US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因为客户端离开也属于可读事件，所以需要</a:t>
            </a: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-1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		                sessionSocket = INVALID_SOCKET; //</a:t>
            </a:r>
            <a:r>
              <a:rPr lang="zh-CN" altLang="en-US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把</a:t>
            </a: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sessionSocket</a:t>
            </a:r>
            <a:r>
              <a:rPr lang="zh-CN" altLang="en-US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设为</a:t>
            </a: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INVALID_SOCKET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        }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 }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         }</a:t>
            </a:r>
            <a:r>
              <a:rPr lang="en-US" altLang="zh-CN" sz="1400">
                <a:latin typeface="华文新魏" panose="02010800040101010101" pitchFamily="2" charset="-122"/>
                <a:ea typeface="华文新魏" panose="02010800040101010101" pitchFamily="2" charset="-122"/>
              </a:rPr>
              <a:t>	 </a:t>
            </a:r>
            <a:endParaRPr lang="en-US" altLang="zh-CN" sz="1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}	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zh-CN" altLang="en-US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03287D-7D5F-4EFB-8E93-140A90904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40599"/>
            <a:ext cx="2133600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12" name="圆角矩形标注 3">
            <a:extLst>
              <a:ext uri="{FF2B5EF4-FFF2-40B4-BE49-F238E27FC236}">
                <a16:creationId xmlns:a16="http://schemas.microsoft.com/office/drawing/2014/main" id="{719240E1-C638-4EB1-8837-E05C07383F8C}"/>
              </a:ext>
            </a:extLst>
          </p:cNvPr>
          <p:cNvSpPr/>
          <p:nvPr/>
        </p:nvSpPr>
        <p:spPr>
          <a:xfrm>
            <a:off x="2123729" y="1052736"/>
            <a:ext cx="1800200" cy="547687"/>
          </a:xfrm>
          <a:prstGeom prst="wedgeRoundRectCallout">
            <a:avLst>
              <a:gd name="adj1" fmla="val -45002"/>
              <a:gd name="adj2" fmla="val 107136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如果还有可读事件或可写事件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3" name="圆角矩形标注 3">
            <a:extLst>
              <a:ext uri="{FF2B5EF4-FFF2-40B4-BE49-F238E27FC236}">
                <a16:creationId xmlns:a16="http://schemas.microsoft.com/office/drawing/2014/main" id="{D3470F19-AB81-4B46-969E-F573E3B86B24}"/>
              </a:ext>
            </a:extLst>
          </p:cNvPr>
          <p:cNvSpPr/>
          <p:nvPr/>
        </p:nvSpPr>
        <p:spPr>
          <a:xfrm>
            <a:off x="4319972" y="1235298"/>
            <a:ext cx="4140459" cy="365125"/>
          </a:xfrm>
          <a:prstGeom prst="wedgeRoundRectCallout">
            <a:avLst>
              <a:gd name="adj1" fmla="val -46453"/>
              <a:gd name="adj2" fmla="val 186639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如果会话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有数据到来，则接受客户的数据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5" name="圆角矩形标注 3">
            <a:extLst>
              <a:ext uri="{FF2B5EF4-FFF2-40B4-BE49-F238E27FC236}">
                <a16:creationId xmlns:a16="http://schemas.microsoft.com/office/drawing/2014/main" id="{38316DD4-32BC-443F-8A50-6E6644A523BF}"/>
              </a:ext>
            </a:extLst>
          </p:cNvPr>
          <p:cNvSpPr/>
          <p:nvPr/>
        </p:nvSpPr>
        <p:spPr>
          <a:xfrm>
            <a:off x="3479541" y="3717305"/>
            <a:ext cx="5462905" cy="587219"/>
          </a:xfrm>
          <a:prstGeom prst="wedgeRoundRectCallout">
            <a:avLst>
              <a:gd name="adj1" fmla="val -60527"/>
              <a:gd name="adj2" fmla="val 28024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否则是收到了客户端断开连接的请求，也算可读事件。但是这种情况下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rtn=0</a:t>
            </a:r>
          </a:p>
        </p:txBody>
      </p:sp>
    </p:spTree>
    <p:extLst>
      <p:ext uri="{BB962C8B-B14F-4D97-AF65-F5344CB8AC3E}">
        <p14:creationId xmlns:p14="http://schemas.microsoft.com/office/powerpoint/2010/main" val="312791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9E0DD-16B4-460F-AB97-7C214E798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VerySimpleServer</a:t>
            </a:r>
            <a:endParaRPr lang="zh-CN" altLang="en-US" sz="2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60E6A6DF-5722-43BF-8DF2-242547F9F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110" y="1202836"/>
            <a:ext cx="8871386" cy="5466524"/>
          </a:xfrm>
          <a:ln>
            <a:solidFill>
              <a:srgbClr val="FF0000"/>
            </a:solidFill>
          </a:ln>
        </p:spPr>
        <p:txBody>
          <a:bodyPr>
            <a:no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p"/>
              <a:defRPr/>
            </a:pP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从这个例子可以看到</a:t>
            </a: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20000"/>
              </a:lnSpc>
              <a:buFont typeface="Wingdings" pitchFamily="2" charset="2"/>
              <a:buChar char="p"/>
              <a:defRPr/>
            </a:pP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如果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Socket Server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不采用多线程，则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fd_set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ioctlsocket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select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对于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Socket Server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的实现非常重要</a:t>
            </a:r>
            <a:endParaRPr lang="en-US" altLang="zh-CN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20000"/>
              </a:lnSpc>
              <a:buFont typeface="Wingdings" pitchFamily="2" charset="2"/>
              <a:buChar char="p"/>
              <a:defRPr/>
            </a:pP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当然一个真正的服务器是需要用多线程实现的：对于每个客户端请求，会产生一个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Session Socket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，并并且将这个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Session Socket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传递给一个子线程，在子线程里通过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Session Socket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和客户端通信。在子线程里可以用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while(true)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循环，这时可以不用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fd_set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ioctlsocket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select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这套机制</a:t>
            </a:r>
            <a:endParaRPr lang="en-US" altLang="zh-CN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20000"/>
              </a:lnSpc>
              <a:buFont typeface="Wingdings" pitchFamily="2" charset="2"/>
              <a:buChar char="p"/>
              <a:defRPr/>
            </a:pP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为什么在不采用多线程的情况下，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 fd_set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ioctlsocket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select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对于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Socket Server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的实现非常重要？</a:t>
            </a:r>
            <a:endParaRPr lang="en-US" altLang="zh-CN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20000"/>
              </a:lnSpc>
              <a:buFont typeface="Wingdings" pitchFamily="2" charset="2"/>
              <a:buChar char="p"/>
              <a:defRPr/>
            </a:pP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这要从阻塞式函数谈起。</a:t>
            </a:r>
            <a:endParaRPr lang="en-US" altLang="zh-CN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EC0C69E-8859-4FD1-9686-8C36B3C79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327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9E0DD-16B4-460F-AB97-7C214E798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阻塞式函数调用</a:t>
            </a:r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60E6A6DF-5722-43BF-8DF2-242547F9F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110" y="1202836"/>
            <a:ext cx="8871386" cy="5466524"/>
          </a:xfrm>
          <a:ln>
            <a:solidFill>
              <a:srgbClr val="FF0000"/>
            </a:solidFill>
          </a:ln>
        </p:spPr>
        <p:txBody>
          <a:bodyPr>
            <a:no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p"/>
              <a:defRPr/>
            </a:pP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当我们的应用程序发出对操作系统的一个调用时，通常这个调用是</a:t>
            </a:r>
            <a:r>
              <a:rPr lang="zh-CN" altLang="en-US" sz="20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阻塞式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的。例如我们打开一个文件：</a:t>
            </a:r>
            <a:endParaRPr lang="en-US" altLang="zh-CN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EC0C69E-8859-4FD1-9686-8C36B3C79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3975E70-0B89-44B6-BEEF-CC9BF838D4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110" y="2132855"/>
            <a:ext cx="8712968" cy="4588619"/>
          </a:xfrm>
          <a:prstGeom prst="rect">
            <a:avLst/>
          </a:prstGeom>
          <a:solidFill>
            <a:schemeClr val="accent6">
              <a:lumMod val="75000"/>
              <a:alpha val="44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void main(){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      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open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（文件）</a:t>
            </a: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…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  <a:endParaRPr lang="zh-CN" altLang="en-US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圆角矩形标注 3">
            <a:extLst>
              <a:ext uri="{FF2B5EF4-FFF2-40B4-BE49-F238E27FC236}">
                <a16:creationId xmlns:a16="http://schemas.microsoft.com/office/drawing/2014/main" id="{A8FD046E-34C1-4B4A-9105-4F7622FD20DE}"/>
              </a:ext>
            </a:extLst>
          </p:cNvPr>
          <p:cNvSpPr/>
          <p:nvPr/>
        </p:nvSpPr>
        <p:spPr>
          <a:xfrm>
            <a:off x="2651448" y="3356992"/>
            <a:ext cx="4968552" cy="1448273"/>
          </a:xfrm>
          <a:prstGeom prst="wedgeRoundRectCallout">
            <a:avLst>
              <a:gd name="adj1" fmla="val -55866"/>
              <a:gd name="adj2" fmla="val -84823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当调用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open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函数打开文件时，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main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函数的执行被阻塞了：即停留在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open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语句，等待操作系统打开文件，返回文件</a:t>
            </a:r>
            <a:r>
              <a:rPr lang="zh-CN" altLang="en-US" sz="1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句柄。</a:t>
            </a:r>
            <a:r>
              <a:rPr lang="en-US" altLang="zh-CN" sz="1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open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函数返回，才会执行下一条语句。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82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9E0DD-16B4-460F-AB97-7C214E798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阻塞式函数调用</a:t>
            </a:r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60E6A6DF-5722-43BF-8DF2-242547F9F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110" y="1202836"/>
            <a:ext cx="8871386" cy="5466524"/>
          </a:xfrm>
          <a:ln>
            <a:solidFill>
              <a:srgbClr val="FF0000"/>
            </a:solidFill>
          </a:ln>
        </p:spPr>
        <p:txBody>
          <a:bodyPr>
            <a:no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p"/>
              <a:defRPr/>
            </a:pP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Socket API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里面的函数都是阻塞式的，特别是：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>
              <a:lnSpc>
                <a:spcPct val="120000"/>
              </a:lnSpc>
              <a:buFont typeface="Wingdings" pitchFamily="2" charset="2"/>
              <a:buChar char="p"/>
              <a:defRPr/>
            </a:pP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accept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：等待客户端的连接请求</a:t>
            </a:r>
            <a:endParaRPr lang="en-US" altLang="zh-CN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>
              <a:lnSpc>
                <a:spcPct val="120000"/>
              </a:lnSpc>
              <a:buFont typeface="Wingdings" pitchFamily="2" charset="2"/>
              <a:buChar char="p"/>
              <a:defRPr/>
            </a:pP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recv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：等待客户端数据到来</a:t>
            </a:r>
            <a:endParaRPr lang="en-US" altLang="zh-CN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20000"/>
              </a:lnSpc>
              <a:buFont typeface="Wingdings" pitchFamily="2" charset="2"/>
              <a:buChar char="p"/>
              <a:defRPr/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那么阻塞式的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Socket API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给我们实现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Server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带来什么问题呢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?(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不采用多线程的情况下）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20000"/>
              </a:lnSpc>
              <a:buFont typeface="Wingdings" pitchFamily="2" charset="2"/>
              <a:buChar char="p"/>
              <a:defRPr/>
            </a:pP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Server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程序的代码逻辑通常是放在一个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while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（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true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）循环里，如果我们在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while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（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true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）循环里直接调用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accept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 recv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会发生什么情况呢？请看代码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EC0C69E-8859-4FD1-9686-8C36B3C79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166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9E0DD-16B4-460F-AB97-7C214E798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阻塞式函数</a:t>
            </a:r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SOCKETAPI</a:t>
            </a:r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调用</a:t>
            </a:r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60E6A6DF-5722-43BF-8DF2-242547F9F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110" y="1202836"/>
            <a:ext cx="8871386" cy="5466524"/>
          </a:xfrm>
          <a:ln>
            <a:solidFill>
              <a:srgbClr val="FF0000"/>
            </a:solidFill>
          </a:ln>
        </p:spPr>
        <p:txBody>
          <a:bodyPr>
            <a:no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p"/>
              <a:defRPr/>
            </a:pP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这是我们的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Server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端程序</a:t>
            </a:r>
            <a:endParaRPr lang="en-US" altLang="zh-CN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EC0C69E-8859-4FD1-9686-8C36B3C79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3975E70-0B89-44B6-BEEF-CC9BF838D4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110" y="1641788"/>
            <a:ext cx="8813780" cy="4941574"/>
          </a:xfrm>
          <a:prstGeom prst="rect">
            <a:avLst/>
          </a:prstGeom>
          <a:solidFill>
            <a:schemeClr val="accent6">
              <a:lumMod val="75000"/>
              <a:alpha val="44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void main(){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while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（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true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）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{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…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sessionSocket = </a:t>
            </a:r>
            <a:r>
              <a:rPr lang="en-US" altLang="zh-CN" sz="1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accept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(srvSocket, (LPSOCKADDR)&amp;clientAddr, &amp;addrLen);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…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r>
              <a:rPr lang="en-US" altLang="zh-CN" sz="1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recv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(sessionSocket, recvBuf, 256, 0);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}           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  <a:endParaRPr lang="zh-CN" altLang="en-US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" name="圆角矩形标注 3">
            <a:extLst>
              <a:ext uri="{FF2B5EF4-FFF2-40B4-BE49-F238E27FC236}">
                <a16:creationId xmlns:a16="http://schemas.microsoft.com/office/drawing/2014/main" id="{33CA59C3-7FE9-476C-B631-9BE34F738AE7}"/>
              </a:ext>
            </a:extLst>
          </p:cNvPr>
          <p:cNvSpPr/>
          <p:nvPr/>
        </p:nvSpPr>
        <p:spPr>
          <a:xfrm>
            <a:off x="3923928" y="1589673"/>
            <a:ext cx="3312368" cy="720080"/>
          </a:xfrm>
          <a:prstGeom prst="wedgeRoundRectCallout">
            <a:avLst>
              <a:gd name="adj1" fmla="val -53354"/>
              <a:gd name="adj2" fmla="val 92780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等待客户端连接，阻塞式。因此这里是一个阻塞点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8" name="圆角矩形标注 3">
            <a:extLst>
              <a:ext uri="{FF2B5EF4-FFF2-40B4-BE49-F238E27FC236}">
                <a16:creationId xmlns:a16="http://schemas.microsoft.com/office/drawing/2014/main" id="{49443849-3749-4E19-BD2A-C1FDD7CD5946}"/>
              </a:ext>
            </a:extLst>
          </p:cNvPr>
          <p:cNvSpPr/>
          <p:nvPr/>
        </p:nvSpPr>
        <p:spPr>
          <a:xfrm>
            <a:off x="3851920" y="4188208"/>
            <a:ext cx="3312368" cy="720080"/>
          </a:xfrm>
          <a:prstGeom prst="wedgeRoundRectCallout">
            <a:avLst>
              <a:gd name="adj1" fmla="val -42852"/>
              <a:gd name="adj2" fmla="val -90798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等待客户端的数据到来，阻塞式。因此这里是第二个阻塞点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9" name="圆角矩形标注 3">
            <a:extLst>
              <a:ext uri="{FF2B5EF4-FFF2-40B4-BE49-F238E27FC236}">
                <a16:creationId xmlns:a16="http://schemas.microsoft.com/office/drawing/2014/main" id="{EF634AA4-C8E2-4C64-B9A0-42F479FC7CC3}"/>
              </a:ext>
            </a:extLst>
          </p:cNvPr>
          <p:cNvSpPr/>
          <p:nvPr/>
        </p:nvSpPr>
        <p:spPr>
          <a:xfrm>
            <a:off x="851248" y="5085184"/>
            <a:ext cx="7753200" cy="1440160"/>
          </a:xfrm>
          <a:prstGeom prst="wedgeRoundRectCallout">
            <a:avLst>
              <a:gd name="adj1" fmla="val -24790"/>
              <a:gd name="adj2" fmla="val -90575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在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while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循环里出现了二个阻塞点。假设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Client1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的连接请求已经到来，产生了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sessionSocket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，然后执行到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recv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语句，假设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Client1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的数据迟迟不到，那么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while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循环就被阻塞在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recv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语句。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假设这时第二个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Client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发出连接请求，由于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while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循环被阻塞在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recv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语句，无法执行到上面的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accept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语句，因此这时服务器是无法对第二个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Client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的连接请求作出相应的。这就是单线程服务的问题。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85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9E0DD-16B4-460F-AB97-7C214E798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阻塞式函数调用</a:t>
            </a:r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60E6A6DF-5722-43BF-8DF2-242547F9F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110" y="1202836"/>
            <a:ext cx="8871386" cy="5466524"/>
          </a:xfrm>
          <a:ln>
            <a:solidFill>
              <a:srgbClr val="FF0000"/>
            </a:solidFill>
          </a:ln>
        </p:spPr>
        <p:txBody>
          <a:bodyPr>
            <a:no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p"/>
              <a:defRPr/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如果我们采用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fd_set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ioctlsocket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select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这套机制，把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Socket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改为非阻塞模式，那么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accept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函数、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recv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函数都不是阻塞式的了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20000"/>
              </a:lnSpc>
              <a:buFont typeface="Wingdings" pitchFamily="2" charset="2"/>
              <a:buChar char="p"/>
              <a:defRPr/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而阻塞点被全部集中到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select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函数了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20000"/>
              </a:lnSpc>
              <a:buFont typeface="Wingdings" pitchFamily="2" charset="2"/>
              <a:buChar char="p"/>
              <a:defRPr/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看代码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EC0C69E-8859-4FD1-9686-8C36B3C79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1639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灯片编号占位符 3">
            <a:extLst>
              <a:ext uri="{FF2B5EF4-FFF2-40B4-BE49-F238E27FC236}">
                <a16:creationId xmlns:a16="http://schemas.microsoft.com/office/drawing/2014/main" id="{6136A05F-2DDE-E228-D36A-19E24CA4D1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4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4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4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4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A42C09E-1120-45C9-860F-3A3BB4FC8622}" type="slidenum">
              <a:rPr lang="en-US" altLang="zh-CN" sz="120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BDD0C7EB-646E-9BD6-1980-7334D73D0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Sockets API(1)</a:t>
            </a:r>
          </a:p>
        </p:txBody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5D7E9CE4-0257-5DE4-60B2-DF82CBDCAE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28625" y="5715000"/>
            <a:ext cx="8382000" cy="671513"/>
          </a:xfrm>
        </p:spPr>
        <p:txBody>
          <a:bodyPr>
            <a:normAutofit fontScale="92500" lnSpcReduction="10000"/>
          </a:bodyPr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ea typeface="宋体" panose="02010600030101010101" pitchFamily="2" charset="-122"/>
              </a:rPr>
              <a:t>Socket primitives for TCP/IP.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zh-CN" altLang="en-US" sz="2000"/>
              <a:t>网络进程之间的通信通过</a:t>
            </a:r>
            <a:r>
              <a:rPr lang="en-US" altLang="zh-CN" sz="2000"/>
              <a:t>SOCKET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en-US" altLang="zh-CN" sz="2000">
              <a:ea typeface="宋体" panose="02010600030101010101" pitchFamily="2" charset="-122"/>
            </a:endParaRPr>
          </a:p>
        </p:txBody>
      </p:sp>
      <p:graphicFrame>
        <p:nvGraphicFramePr>
          <p:cNvPr id="329732" name="Group 4">
            <a:extLst>
              <a:ext uri="{FF2B5EF4-FFF2-40B4-BE49-F238E27FC236}">
                <a16:creationId xmlns:a16="http://schemas.microsoft.com/office/drawing/2014/main" id="{AB6460B6-B529-3C96-B31D-1F0AF5EEE6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642487"/>
              </p:ext>
            </p:extLst>
          </p:nvPr>
        </p:nvGraphicFramePr>
        <p:xfrm>
          <a:off x="1509713" y="1323975"/>
          <a:ext cx="6096000" cy="3611564"/>
        </p:xfrm>
        <a:graphic>
          <a:graphicData uri="http://schemas.openxmlformats.org/drawingml/2006/table">
            <a:tbl>
              <a:tblPr/>
              <a:tblGrid>
                <a:gridCol w="159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8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Primitive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Meaning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socket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Create a new communication endpoint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bind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Attach a local address to a socket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2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listen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Announce willingness to accept connections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accept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Block caller until a connection request arrives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send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Send some data over the connection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（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TCP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）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2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recv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Receive some data over the connection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（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TCP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）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close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Release the connection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9E0DD-16B4-460F-AB97-7C214E798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阻塞式函数</a:t>
            </a:r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SOCKETAPI</a:t>
            </a:r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调用</a:t>
            </a:r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60E6A6DF-5722-43BF-8DF2-242547F9F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110" y="1202836"/>
            <a:ext cx="8871386" cy="5466524"/>
          </a:xfrm>
          <a:ln>
            <a:solidFill>
              <a:srgbClr val="FF0000"/>
            </a:solidFill>
          </a:ln>
        </p:spPr>
        <p:txBody>
          <a:bodyPr>
            <a:no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p"/>
              <a:defRPr/>
            </a:pP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这是我们的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Server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端程序</a:t>
            </a:r>
            <a:endParaRPr lang="en-US" altLang="zh-CN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EC0C69E-8859-4FD1-9686-8C36B3C79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20</a:t>
            </a:fld>
            <a:endParaRPr lang="zh-CN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3975E70-0B89-44B6-BEEF-CC9BF838D4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110" y="1641788"/>
            <a:ext cx="8813780" cy="4941574"/>
          </a:xfrm>
          <a:prstGeom prst="rect">
            <a:avLst/>
          </a:prstGeom>
          <a:solidFill>
            <a:schemeClr val="accent6">
              <a:lumMod val="75000"/>
              <a:alpha val="44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void main(){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while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（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true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）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{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…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ioctlsocket(srvSocket, FIONBIO, &amp;blockMode) == SOCKET_ERROR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FD_SET(srvSocket, &amp;rfds);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int nTotal = </a:t>
            </a:r>
            <a:r>
              <a:rPr lang="en-US" altLang="zh-CN" sz="1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select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(0, &amp;rfds, &amp;wfds, NULL, NULL);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if (FD_ISSET(srvSocket, &amp;rfds)) {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        sessionSocket = </a:t>
            </a:r>
            <a:r>
              <a:rPr lang="en-US" altLang="zh-CN" sz="1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accept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(srvSocket, (LPSOCKADDR)&amp;clientAddr, &amp;addrLen);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        ioctlsocket(sessionSocket, FIONBIO, &amp;blockMode)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        FD_SET(sessionSocket, &amp;rfds);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        FD_SET(sessionSocket, &amp;wfds);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        if (FD_ISSET(sessionSocket, &amp;rfds)) {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                           </a:t>
            </a:r>
            <a:r>
              <a:rPr lang="en-US" altLang="zh-CN" sz="1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recv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(sessionSocket, recvBuf, 256, 0);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        }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}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}           	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  <a:endParaRPr lang="zh-CN" altLang="en-US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圆角矩形标注 3">
            <a:extLst>
              <a:ext uri="{FF2B5EF4-FFF2-40B4-BE49-F238E27FC236}">
                <a16:creationId xmlns:a16="http://schemas.microsoft.com/office/drawing/2014/main" id="{16BF0572-38EE-4EF0-AE75-5033F73797FC}"/>
              </a:ext>
            </a:extLst>
          </p:cNvPr>
          <p:cNvSpPr/>
          <p:nvPr/>
        </p:nvSpPr>
        <p:spPr>
          <a:xfrm>
            <a:off x="851248" y="5655164"/>
            <a:ext cx="7753200" cy="870180"/>
          </a:xfrm>
          <a:prstGeom prst="wedgeRoundRectCallout">
            <a:avLst>
              <a:gd name="adj1" fmla="val -24790"/>
              <a:gd name="adj2" fmla="val -90575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现在把监听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和会话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全部改成非阻塞模式，那么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accept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和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recv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函数不再阻塞。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While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循环里就剩下一个阻塞点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select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，每次循环都通过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select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去集中轮询所有的可读事件（是否有可读端请求、是否有客户端数据到来，可以避免前面出现的问题）。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69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灯片编号占位符 3">
            <a:extLst>
              <a:ext uri="{FF2B5EF4-FFF2-40B4-BE49-F238E27FC236}">
                <a16:creationId xmlns:a16="http://schemas.microsoft.com/office/drawing/2014/main" id="{A8F33D87-AB74-4BB9-D654-92DDDF8F56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4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4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4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4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4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24B2E7A-41B8-4B03-8227-2C48015B4B96}" type="slidenum">
              <a:rPr lang="en-US" altLang="zh-CN" sz="120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C8FF8886-A044-BC31-3780-7EDDAFB616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Sockets API </a:t>
            </a:r>
            <a:r>
              <a:rPr lang="en-US" altLang="zh-CN" dirty="0">
                <a:ea typeface="宋体" panose="02010600030101010101" pitchFamily="2" charset="-122"/>
              </a:rPr>
              <a:t>(2)</a:t>
            </a:r>
          </a:p>
        </p:txBody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3244EBBE-A3E3-1FAD-4E3E-BEE60F01BD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5067300"/>
            <a:ext cx="9144000" cy="838200"/>
          </a:xfrm>
        </p:spPr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ea typeface="宋体" panose="02010600030101010101" pitchFamily="2" charset="-122"/>
              </a:rPr>
              <a:t>Connection-oriented communication pattern using sockets.</a:t>
            </a:r>
            <a:endParaRPr lang="en-US" altLang="zh-CN" sz="2400">
              <a:ea typeface="宋体" panose="02010600030101010101" pitchFamily="2" charset="-122"/>
            </a:endParaRPr>
          </a:p>
        </p:txBody>
      </p:sp>
      <p:pic>
        <p:nvPicPr>
          <p:cNvPr id="24581" name="Picture 4">
            <a:extLst>
              <a:ext uri="{FF2B5EF4-FFF2-40B4-BE49-F238E27FC236}">
                <a16:creationId xmlns:a16="http://schemas.microsoft.com/office/drawing/2014/main" id="{5E7B1DF6-1FCD-B049-DEE7-BB7FF6A60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5" t="46677" r="19241" b="40785"/>
          <a:stretch>
            <a:fillRect/>
          </a:stretch>
        </p:blipFill>
        <p:spPr bwMode="auto">
          <a:xfrm>
            <a:off x="0" y="1333500"/>
            <a:ext cx="9144000" cy="321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4F5B5CF-571A-4A7D-B950-8AA20FCC9036}"/>
              </a:ext>
            </a:extLst>
          </p:cNvPr>
          <p:cNvSpPr/>
          <p:nvPr/>
        </p:nvSpPr>
        <p:spPr>
          <a:xfrm>
            <a:off x="639288" y="2905780"/>
            <a:ext cx="78654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VerySimpleServer</a:t>
            </a:r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VerySimpleClient</a:t>
            </a:r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的实现</a:t>
            </a:r>
            <a:endParaRPr lang="en-US" altLang="zh-CN" sz="2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5F34CDA-B48A-4FAA-BBC5-5CDD36957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016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9E0DD-16B4-460F-AB97-7C214E798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973" y="58922"/>
            <a:ext cx="8229600" cy="922114"/>
          </a:xfrm>
        </p:spPr>
        <p:txBody>
          <a:bodyPr/>
          <a:lstStyle/>
          <a:p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VerySimpleServer</a:t>
            </a:r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VerySimpleClient</a:t>
            </a:r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的运行</a:t>
            </a:r>
            <a:endParaRPr lang="zh-CN" altLang="en-US" sz="2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4B8250B-DA14-4086-884A-8E1B524B6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</a:t>
            </a:fld>
            <a:endParaRPr lang="zh-CN" altLang="en-US"/>
          </a:p>
        </p:txBody>
      </p:sp>
      <p:pic>
        <p:nvPicPr>
          <p:cNvPr id="9" name="20221024_214651">
            <a:hlinkClick r:id="" action="ppaction://media"/>
            <a:extLst>
              <a:ext uri="{FF2B5EF4-FFF2-40B4-BE49-F238E27FC236}">
                <a16:creationId xmlns:a16="http://schemas.microsoft.com/office/drawing/2014/main" id="{3DAF9762-20C9-4B28-9886-869C3C2608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39352"/>
            <a:ext cx="9144000" cy="5143500"/>
          </a:xfrm>
          <a:prstGeom prst="rect">
            <a:avLst/>
          </a:prstGeom>
        </p:spPr>
      </p:pic>
      <p:sp>
        <p:nvSpPr>
          <p:cNvPr id="10" name="内容占位符 4">
            <a:extLst>
              <a:ext uri="{FF2B5EF4-FFF2-40B4-BE49-F238E27FC236}">
                <a16:creationId xmlns:a16="http://schemas.microsoft.com/office/drawing/2014/main" id="{4FAEDCED-E81D-4602-8DBA-B326A4ABA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289" y="729008"/>
            <a:ext cx="8712968" cy="504056"/>
          </a:xfrm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>
              <a:buFont typeface="Wingdings" pitchFamily="2" charset="2"/>
              <a:buChar char="p"/>
              <a:defRPr/>
            </a:pPr>
            <a:r>
              <a:rPr lang="zh-CN" altLang="en-US" sz="2200" dirty="0">
                <a:latin typeface="华文新魏" panose="02010800040101010101" pitchFamily="2" charset="-122"/>
                <a:ea typeface="华文新魏" panose="02010800040101010101" pitchFamily="2" charset="-122"/>
              </a:rPr>
              <a:t>这个</a:t>
            </a:r>
            <a:r>
              <a:rPr lang="en-US" altLang="zh-CN" sz="2200" dirty="0">
                <a:latin typeface="华文新魏" panose="02010800040101010101" pitchFamily="2" charset="-122"/>
                <a:ea typeface="华文新魏" panose="02010800040101010101" pitchFamily="2" charset="-122"/>
              </a:rPr>
              <a:t>Demo</a:t>
            </a:r>
            <a:r>
              <a:rPr lang="zh-CN" altLang="en-US" sz="2200" dirty="0">
                <a:latin typeface="华文新魏" panose="02010800040101010101" pitchFamily="2" charset="-122"/>
                <a:ea typeface="华文新魏" panose="02010800040101010101" pitchFamily="2" charset="-122"/>
              </a:rPr>
              <a:t>只支持一个</a:t>
            </a:r>
            <a:r>
              <a:rPr lang="en-US" altLang="zh-CN" sz="2200" dirty="0">
                <a:latin typeface="华文新魏" panose="02010800040101010101" pitchFamily="2" charset="-122"/>
                <a:ea typeface="华文新魏" panose="02010800040101010101" pitchFamily="2" charset="-122"/>
              </a:rPr>
              <a:t>Client</a:t>
            </a:r>
            <a:r>
              <a:rPr lang="zh-CN" altLang="en-US" sz="2200" dirty="0">
                <a:latin typeface="华文新魏" panose="02010800040101010101" pitchFamily="2" charset="-122"/>
                <a:ea typeface="华文新魏" panose="02010800040101010101" pitchFamily="2" charset="-122"/>
              </a:rPr>
              <a:t>连接到</a:t>
            </a:r>
            <a:r>
              <a:rPr lang="en-US" altLang="zh-CN" sz="22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Server</a:t>
            </a:r>
            <a:r>
              <a:rPr lang="zh-CN" altLang="en-US" sz="22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。</a:t>
            </a:r>
            <a:endParaRPr lang="en-US" altLang="zh-CN" sz="22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556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39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9E0DD-16B4-460F-AB97-7C214E798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VerySimpleServer</a:t>
            </a:r>
            <a:endParaRPr lang="zh-CN" altLang="en-US" sz="2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60E6A6DF-5722-43BF-8DF2-242547F9F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110" y="1202837"/>
            <a:ext cx="8712968" cy="504056"/>
          </a:xfrm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>
              <a:buFont typeface="Wingdings" pitchFamily="2" charset="2"/>
              <a:buChar char="p"/>
              <a:defRPr/>
            </a:pPr>
            <a:r>
              <a:rPr lang="en-US" altLang="zh-CN" sz="22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Server.cpp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1CA73DD-539B-4BE8-B226-E0EC911C68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110" y="1778719"/>
            <a:ext cx="8712968" cy="4942756"/>
          </a:xfrm>
          <a:prstGeom prst="rect">
            <a:avLst/>
          </a:prstGeom>
          <a:solidFill>
            <a:schemeClr val="accent6">
              <a:lumMod val="75000"/>
              <a:alpha val="44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void main(){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      WSADATA wsaData;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fd_set rfds;	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fd_set wfds;	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	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bool first_connetion = true;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…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  <a:endParaRPr lang="zh-CN" altLang="en-US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03287D-7D5F-4EFB-8E93-140A90904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7" name="圆角矩形标注 3">
            <a:extLst>
              <a:ext uri="{FF2B5EF4-FFF2-40B4-BE49-F238E27FC236}">
                <a16:creationId xmlns:a16="http://schemas.microsoft.com/office/drawing/2014/main" id="{F93BD61C-F6F6-4762-9A56-5722104E7315}"/>
              </a:ext>
            </a:extLst>
          </p:cNvPr>
          <p:cNvSpPr/>
          <p:nvPr/>
        </p:nvSpPr>
        <p:spPr>
          <a:xfrm>
            <a:off x="3459020" y="1196752"/>
            <a:ext cx="5544616" cy="1872207"/>
          </a:xfrm>
          <a:prstGeom prst="wedgeRoundRectCallout">
            <a:avLst>
              <a:gd name="adj1" fmla="val -68123"/>
              <a:gd name="adj2" fmla="val 49968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select()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机制中提供的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fd_set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的数据结构，实际上是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long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类型的数组，每一个数组元素都能与一打开的文件句柄（不管是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句柄，还是其他文件或命名管道或设备句柄）建立联系，建立联系的工作由程序员完成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.</a:t>
            </a:r>
          </a:p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当调用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select()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时，由内核根据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IO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状态修改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fd_set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的内容，由此来通知执行了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select()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的进程哪个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或文件句柄发生了可读或可写事件。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DA9E009-7218-408C-9C58-EABFA2D00E30}"/>
              </a:ext>
            </a:extLst>
          </p:cNvPr>
          <p:cNvSpPr/>
          <p:nvPr/>
        </p:nvSpPr>
        <p:spPr>
          <a:xfrm>
            <a:off x="971600" y="3160663"/>
            <a:ext cx="1656184" cy="1420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标注 3">
            <a:extLst>
              <a:ext uri="{FF2B5EF4-FFF2-40B4-BE49-F238E27FC236}">
                <a16:creationId xmlns:a16="http://schemas.microsoft.com/office/drawing/2014/main" id="{E844C13E-A12D-4289-ACC7-063A1422B47C}"/>
              </a:ext>
            </a:extLst>
          </p:cNvPr>
          <p:cNvSpPr/>
          <p:nvPr/>
        </p:nvSpPr>
        <p:spPr>
          <a:xfrm>
            <a:off x="2915816" y="3190411"/>
            <a:ext cx="5256584" cy="598631"/>
          </a:xfrm>
          <a:prstGeom prst="wedgeRoundRectCallout">
            <a:avLst>
              <a:gd name="adj1" fmla="val -63496"/>
              <a:gd name="adj2" fmla="val -13376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用于检查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是否有数据到来的的文件描述符，用于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非阻塞模式下等待网络事件通知（有数据到来）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0" name="圆角矩形标注 3">
            <a:extLst>
              <a:ext uri="{FF2B5EF4-FFF2-40B4-BE49-F238E27FC236}">
                <a16:creationId xmlns:a16="http://schemas.microsoft.com/office/drawing/2014/main" id="{61D6129E-53E1-4A01-9A8D-415BF9C6C7BD}"/>
              </a:ext>
            </a:extLst>
          </p:cNvPr>
          <p:cNvSpPr/>
          <p:nvPr/>
        </p:nvSpPr>
        <p:spPr>
          <a:xfrm>
            <a:off x="2929068" y="4174749"/>
            <a:ext cx="5256584" cy="598631"/>
          </a:xfrm>
          <a:prstGeom prst="wedgeRoundRectCallout">
            <a:avLst>
              <a:gd name="adj1" fmla="val -63496"/>
              <a:gd name="adj2" fmla="val -13376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用于检查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是否可以发送的文件描述符，用于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非阻塞模式下等待网络事件通知（可以发送数据）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1" name="圆角矩形标注 3">
            <a:extLst>
              <a:ext uri="{FF2B5EF4-FFF2-40B4-BE49-F238E27FC236}">
                <a16:creationId xmlns:a16="http://schemas.microsoft.com/office/drawing/2014/main" id="{76E15A1F-EB74-422C-81AC-86964BCC13DA}"/>
              </a:ext>
            </a:extLst>
          </p:cNvPr>
          <p:cNvSpPr/>
          <p:nvPr/>
        </p:nvSpPr>
        <p:spPr>
          <a:xfrm>
            <a:off x="3203848" y="5579854"/>
            <a:ext cx="5256584" cy="598631"/>
          </a:xfrm>
          <a:prstGeom prst="wedgeRoundRectCallout">
            <a:avLst>
              <a:gd name="adj1" fmla="val -43075"/>
              <a:gd name="adj2" fmla="val -104693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是否为用户的第一次请求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604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9E0DD-16B4-460F-AB97-7C214E798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VerySimpleServer</a:t>
            </a:r>
            <a:endParaRPr lang="zh-CN" altLang="en-US" sz="2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60E6A6DF-5722-43BF-8DF2-242547F9F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110" y="1202837"/>
            <a:ext cx="8712968" cy="504056"/>
          </a:xfrm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>
              <a:buFont typeface="Wingdings" pitchFamily="2" charset="2"/>
              <a:buChar char="p"/>
              <a:defRPr/>
            </a:pPr>
            <a:r>
              <a:rPr lang="en-US" altLang="zh-CN" sz="22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Server.cpp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1CA73DD-539B-4BE8-B226-E0EC911C68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1916831"/>
            <a:ext cx="8712968" cy="4804643"/>
          </a:xfrm>
          <a:prstGeom prst="rect">
            <a:avLst/>
          </a:prstGeom>
          <a:solidFill>
            <a:schemeClr val="accent6">
              <a:lumMod val="75000"/>
              <a:alpha val="44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void main(){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WSADATA wsaData;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fd_set rfds;				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fd_set wfds;				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bool first_connetion = true;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int nRc = WSAStartup(0x0202,&amp;wsaData);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if(nRc){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printf("Winsock  startup failed with error!\n");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}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if(wsaData.wVersion != 0x0202){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printf("Winsock version is not correct!\n");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}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printf("Winsock  startup Ok!\n");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…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  <a:endParaRPr lang="zh-CN" altLang="en-US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03287D-7D5F-4EFB-8E93-140A90904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AD868BC-B1BB-4CB6-A78A-D8A3FBA10AB1}"/>
              </a:ext>
            </a:extLst>
          </p:cNvPr>
          <p:cNvSpPr/>
          <p:nvPr/>
        </p:nvSpPr>
        <p:spPr>
          <a:xfrm>
            <a:off x="971600" y="3429000"/>
            <a:ext cx="6840760" cy="26642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标注 3">
            <a:extLst>
              <a:ext uri="{FF2B5EF4-FFF2-40B4-BE49-F238E27FC236}">
                <a16:creationId xmlns:a16="http://schemas.microsoft.com/office/drawing/2014/main" id="{27E32AA6-496E-4543-AB1B-08ECA4F47F52}"/>
              </a:ext>
            </a:extLst>
          </p:cNvPr>
          <p:cNvSpPr/>
          <p:nvPr/>
        </p:nvSpPr>
        <p:spPr>
          <a:xfrm>
            <a:off x="3779912" y="2485518"/>
            <a:ext cx="5256584" cy="598631"/>
          </a:xfrm>
          <a:prstGeom prst="wedgeRoundRectCallout">
            <a:avLst>
              <a:gd name="adj1" fmla="val -11499"/>
              <a:gd name="adj2" fmla="val 101185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初始化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Winsock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环境。八股文，照写就是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52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9E0DD-16B4-460F-AB97-7C214E798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VerySimpleServer</a:t>
            </a:r>
            <a:endParaRPr lang="zh-CN" altLang="en-US" sz="2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60E6A6DF-5722-43BF-8DF2-242547F9F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110" y="1202837"/>
            <a:ext cx="8712968" cy="504056"/>
          </a:xfrm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>
              <a:buFont typeface="Wingdings" pitchFamily="2" charset="2"/>
              <a:buChar char="p"/>
              <a:defRPr/>
            </a:pPr>
            <a:r>
              <a:rPr lang="en-US" altLang="zh-CN" sz="22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Server.cpp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1CA73DD-539B-4BE8-B226-E0EC911C68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1916831"/>
            <a:ext cx="8712968" cy="4804643"/>
          </a:xfrm>
          <a:prstGeom prst="rect">
            <a:avLst/>
          </a:prstGeom>
          <a:solidFill>
            <a:schemeClr val="accent6">
              <a:lumMod val="75000"/>
              <a:alpha val="44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void main(){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//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监听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socket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SOCKET srvSocket;	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//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服务器地址和客户端地址</a:t>
            </a:r>
          </a:p>
          <a:p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sockaddr_in addr, clientAddr;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//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会话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socket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，负责和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client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进程通信</a:t>
            </a:r>
          </a:p>
          <a:p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SOCKET sessionSocket;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//ip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地址长度</a:t>
            </a:r>
          </a:p>
          <a:p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int addrLen;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//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创建监听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socket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r>
              <a:rPr lang="en-US" altLang="zh-CN" sz="1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srvSocket = socket(AF_INET,SOCK_STREAM,0);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if(srvSocket != INVALID_SOCKET)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printf("Socket create Ok!\n");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…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  <a:endParaRPr lang="zh-CN" altLang="en-US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03287D-7D5F-4EFB-8E93-140A90904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8" name="圆角矩形标注 3">
            <a:extLst>
              <a:ext uri="{FF2B5EF4-FFF2-40B4-BE49-F238E27FC236}">
                <a16:creationId xmlns:a16="http://schemas.microsoft.com/office/drawing/2014/main" id="{00592F84-B1AE-421E-A963-D771EF2679E4}"/>
              </a:ext>
            </a:extLst>
          </p:cNvPr>
          <p:cNvSpPr/>
          <p:nvPr/>
        </p:nvSpPr>
        <p:spPr>
          <a:xfrm>
            <a:off x="3275856" y="2276872"/>
            <a:ext cx="2264094" cy="454615"/>
          </a:xfrm>
          <a:prstGeom prst="wedgeRoundRectCallout">
            <a:avLst>
              <a:gd name="adj1" fmla="val -65610"/>
              <a:gd name="adj2" fmla="val 12137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监听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socket</a:t>
            </a:r>
          </a:p>
        </p:txBody>
      </p:sp>
      <p:sp>
        <p:nvSpPr>
          <p:cNvPr id="9" name="圆角矩形标注 3">
            <a:extLst>
              <a:ext uri="{FF2B5EF4-FFF2-40B4-BE49-F238E27FC236}">
                <a16:creationId xmlns:a16="http://schemas.microsoft.com/office/drawing/2014/main" id="{D95DE9A7-A8FC-45CA-BFAF-ED73D5A7C00C}"/>
              </a:ext>
            </a:extLst>
          </p:cNvPr>
          <p:cNvSpPr/>
          <p:nvPr/>
        </p:nvSpPr>
        <p:spPr>
          <a:xfrm>
            <a:off x="3779912" y="4044558"/>
            <a:ext cx="4392488" cy="536570"/>
          </a:xfrm>
          <a:prstGeom prst="wedgeRoundRectCallout">
            <a:avLst>
              <a:gd name="adj1" fmla="val -60202"/>
              <a:gd name="adj2" fmla="val -49413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服务器实际上是有多个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：对于每个客户端，都会创建一个会话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socket</a:t>
            </a:r>
          </a:p>
        </p:txBody>
      </p:sp>
      <p:sp>
        <p:nvSpPr>
          <p:cNvPr id="10" name="圆角矩形标注 3">
            <a:extLst>
              <a:ext uri="{FF2B5EF4-FFF2-40B4-BE49-F238E27FC236}">
                <a16:creationId xmlns:a16="http://schemas.microsoft.com/office/drawing/2014/main" id="{1777801B-949E-4459-A17C-B6194F4BD522}"/>
              </a:ext>
            </a:extLst>
          </p:cNvPr>
          <p:cNvSpPr/>
          <p:nvPr/>
        </p:nvSpPr>
        <p:spPr>
          <a:xfrm>
            <a:off x="5165305" y="5819780"/>
            <a:ext cx="3686810" cy="536570"/>
          </a:xfrm>
          <a:prstGeom prst="wedgeRoundRectCallout">
            <a:avLst>
              <a:gd name="adj1" fmla="val -41061"/>
              <a:gd name="adj2" fmla="val -108688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创建监听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。第二个参数指定使用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TCP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。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八股文，照写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08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9E0DD-16B4-460F-AB97-7C214E798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VerySimpleServer</a:t>
            </a:r>
            <a:endParaRPr lang="zh-CN" altLang="en-US" sz="2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60E6A6DF-5722-43BF-8DF2-242547F9F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554" y="1045741"/>
            <a:ext cx="8712968" cy="504056"/>
          </a:xfrm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>
              <a:buFont typeface="Wingdings" pitchFamily="2" charset="2"/>
              <a:buChar char="p"/>
              <a:defRPr/>
            </a:pPr>
            <a:r>
              <a:rPr lang="en-US" altLang="zh-CN" sz="22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Server.cpp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1CA73DD-539B-4BE8-B226-E0EC911C68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554" y="1551707"/>
            <a:ext cx="8712968" cy="5169768"/>
          </a:xfrm>
          <a:prstGeom prst="rect">
            <a:avLst/>
          </a:prstGeom>
          <a:solidFill>
            <a:schemeClr val="accent6">
              <a:lumMod val="75000"/>
              <a:alpha val="44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void main(){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//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设置服务器的端口和地址</a:t>
            </a:r>
          </a:p>
          <a:p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addr.sin_family = AF_INET;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addr.sin_port = htons(5050);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addr.sin_addr.S_un.S_addr = htonl(INADDR_ANY); //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主机上任意一块网卡的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IP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地址</a:t>
            </a:r>
          </a:p>
          <a:p>
            <a:endParaRPr lang="zh-CN" altLang="en-US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//binding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int rtn = </a:t>
            </a:r>
            <a:r>
              <a:rPr lang="en-US" altLang="zh-CN" sz="1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bind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(srvSocket,(LPSOCKADDR)&amp;addr, sizeof(addr));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if(rtn != SOCKET_ERROR)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printf("Socket bind Ok!\n");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//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监听</a:t>
            </a:r>
          </a:p>
          <a:p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rtn = </a:t>
            </a:r>
            <a:r>
              <a:rPr lang="en-US" altLang="zh-CN" sz="1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listen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(srvSocket,5);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if(rtn != SOCKET_ERROR)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printf("Socket listen Ok!\n");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clientAddr.sin_family =AF_INET;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addrLen = sizeof(clientAddr);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//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设置接收缓冲区</a:t>
            </a:r>
          </a:p>
          <a:p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char recvBuf[4096];	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…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  <a:endParaRPr lang="zh-CN" altLang="en-US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03287D-7D5F-4EFB-8E93-140A90904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11" name="圆角矩形标注 3">
            <a:extLst>
              <a:ext uri="{FF2B5EF4-FFF2-40B4-BE49-F238E27FC236}">
                <a16:creationId xmlns:a16="http://schemas.microsoft.com/office/drawing/2014/main" id="{A0D90CCF-0248-45D7-B285-67D9ADD7A80D}"/>
              </a:ext>
            </a:extLst>
          </p:cNvPr>
          <p:cNvSpPr/>
          <p:nvPr/>
        </p:nvSpPr>
        <p:spPr>
          <a:xfrm>
            <a:off x="4709795" y="5528529"/>
            <a:ext cx="3686810" cy="536570"/>
          </a:xfrm>
          <a:prstGeom prst="wedgeRoundRectCallout">
            <a:avLst>
              <a:gd name="adj1" fmla="val -41061"/>
              <a:gd name="adj2" fmla="val -108688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八股文，照写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96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5146</TotalTime>
  <Words>2633</Words>
  <Application>Microsoft Office PowerPoint</Application>
  <PresentationFormat>全屏显示(4:3)</PresentationFormat>
  <Paragraphs>361</Paragraphs>
  <Slides>20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华文新魏</vt:lpstr>
      <vt:lpstr>Wingdings</vt:lpstr>
      <vt:lpstr>微软雅黑</vt:lpstr>
      <vt:lpstr>Tahoma</vt:lpstr>
      <vt:lpstr>Arial</vt:lpstr>
      <vt:lpstr>Calibri</vt:lpstr>
      <vt:lpstr>Office 主题</vt:lpstr>
      <vt:lpstr>PowerPoint 演示文稿</vt:lpstr>
      <vt:lpstr>Sockets API(1)</vt:lpstr>
      <vt:lpstr>Sockets API (2)</vt:lpstr>
      <vt:lpstr>PowerPoint 演示文稿</vt:lpstr>
      <vt:lpstr>VerySimpleServer和VerySimpleClient的运行</vt:lpstr>
      <vt:lpstr>VerySimpleServer</vt:lpstr>
      <vt:lpstr>VerySimpleServer</vt:lpstr>
      <vt:lpstr>VerySimpleServer</vt:lpstr>
      <vt:lpstr>VerySimpleServer</vt:lpstr>
      <vt:lpstr>VerySimpleServer</vt:lpstr>
      <vt:lpstr>VerySimpleServer</vt:lpstr>
      <vt:lpstr>VerySimpleServer</vt:lpstr>
      <vt:lpstr>VerySimpleServer</vt:lpstr>
      <vt:lpstr>VerySimpleServer</vt:lpstr>
      <vt:lpstr>VerySimpleServer</vt:lpstr>
      <vt:lpstr>阻塞式函数调用</vt:lpstr>
      <vt:lpstr>阻塞式函数调用</vt:lpstr>
      <vt:lpstr>阻塞式函数SOCKETAPI调用</vt:lpstr>
      <vt:lpstr>阻塞式函数调用</vt:lpstr>
      <vt:lpstr>阻塞式函数SOCKETAPI调用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辜 希武</cp:lastModifiedBy>
  <cp:revision>347</cp:revision>
  <dcterms:created xsi:type="dcterms:W3CDTF">2014-12-07T17:26:54Z</dcterms:created>
  <dcterms:modified xsi:type="dcterms:W3CDTF">2023-09-25T19:17:18Z</dcterms:modified>
</cp:coreProperties>
</file>